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89" r:id="rId2"/>
    <p:sldId id="290" r:id="rId3"/>
    <p:sldId id="257" r:id="rId4"/>
    <p:sldId id="258" r:id="rId5"/>
    <p:sldId id="260" r:id="rId6"/>
    <p:sldId id="265" r:id="rId7"/>
    <p:sldId id="295" r:id="rId8"/>
    <p:sldId id="267" r:id="rId9"/>
    <p:sldId id="274" r:id="rId10"/>
    <p:sldId id="291" r:id="rId11"/>
    <p:sldId id="294" r:id="rId12"/>
    <p:sldId id="280" r:id="rId13"/>
    <p:sldId id="296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541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1576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6378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58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492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901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8088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1746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814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5262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0893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4BEE-8E09-4B03-B65B-C29BC0DBEC2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2756-141D-4100-8110-2108CE17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8fd5f2be2168001b75a92a/relative-pronoun" TargetMode="External"/><Relationship Id="rId2" Type="http://schemas.openxmlformats.org/officeDocument/2006/relationships/hyperlink" Target="https://quizizz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-228600" y="2286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dirty="0" smtClean="0">
                <a:solidFill>
                  <a:srgbClr val="FF0000"/>
                </a:solidFill>
              </a:rPr>
              <a:t>     Qui </a:t>
            </a:r>
            <a:r>
              <a:rPr lang="en-US" altLang="en-US" sz="4800" dirty="0" err="1" smtClean="0">
                <a:solidFill>
                  <a:srgbClr val="FF0000"/>
                </a:solidFill>
              </a:rPr>
              <a:t>định</a:t>
            </a:r>
            <a:r>
              <a:rPr lang="en-US" altLang="en-US" sz="4800" dirty="0" smtClean="0">
                <a:solidFill>
                  <a:srgbClr val="FF0000"/>
                </a:solidFill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</a:rPr>
              <a:t>khi</a:t>
            </a:r>
            <a:r>
              <a:rPr lang="en-US" altLang="en-US" sz="4800" dirty="0" smtClean="0">
                <a:solidFill>
                  <a:srgbClr val="FF0000"/>
                </a:solidFill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</a:rPr>
              <a:t>học</a:t>
            </a:r>
            <a:r>
              <a:rPr lang="en-US" altLang="en-US" sz="4800" dirty="0" smtClean="0">
                <a:solidFill>
                  <a:srgbClr val="FF0000"/>
                </a:solidFill>
              </a:rPr>
              <a:t> </a:t>
            </a:r>
            <a:r>
              <a:rPr lang="en-US" altLang="en-US" sz="4800" dirty="0" err="1" smtClean="0">
                <a:solidFill>
                  <a:srgbClr val="FF0000"/>
                </a:solidFill>
              </a:rPr>
              <a:t>tập</a:t>
            </a:r>
            <a:r>
              <a:rPr lang="en-US" altLang="en-US" sz="4800" dirty="0" smtClean="0">
                <a:solidFill>
                  <a:srgbClr val="FF0000"/>
                </a:solidFill>
              </a:rPr>
              <a:t>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458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….     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187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PLAY A GAME 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7050"/>
            <a:ext cx="914400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atin typeface="+mn-lt"/>
                <a:cs typeface="+mn-cs"/>
              </a:rPr>
              <a:t>Các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em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truy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cập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vào</a:t>
            </a:r>
            <a:r>
              <a:rPr lang="en-US" sz="3600" b="1" dirty="0">
                <a:latin typeface="+mn-lt"/>
                <a:cs typeface="+mn-cs"/>
              </a:rPr>
              <a:t> website </a:t>
            </a:r>
            <a:br>
              <a:rPr lang="en-US" sz="3600" b="1" dirty="0">
                <a:latin typeface="+mn-lt"/>
                <a:cs typeface="+mn-cs"/>
              </a:rPr>
            </a:br>
            <a:r>
              <a:rPr lang="en-US" sz="3600" b="1" dirty="0">
                <a:latin typeface="+mn-lt"/>
                <a:cs typeface="+mn-cs"/>
              </a:rPr>
              <a:t>		</a:t>
            </a:r>
            <a:r>
              <a:rPr lang="en-US" sz="3600" dirty="0">
                <a:latin typeface="+mn-lt"/>
                <a:cs typeface="+mn-cs"/>
                <a:hlinkClick r:id="rId2"/>
              </a:rPr>
              <a:t>joinmyquiz.com</a:t>
            </a:r>
            <a:endParaRPr lang="en-US" sz="3600" dirty="0">
              <a:latin typeface="+mn-lt"/>
              <a:cs typeface="+mn-cs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 err="1">
                <a:latin typeface="+mn-lt"/>
                <a:cs typeface="+mn-cs"/>
              </a:rPr>
              <a:t>Sau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đó</a:t>
            </a:r>
            <a:r>
              <a:rPr lang="en-US" sz="3600" b="1" dirty="0">
                <a:latin typeface="+mn-lt"/>
                <a:cs typeface="+mn-cs"/>
              </a:rPr>
              <a:t>, </a:t>
            </a:r>
            <a:r>
              <a:rPr lang="en-US" sz="3600" b="1" dirty="0" err="1">
                <a:latin typeface="+mn-lt"/>
                <a:cs typeface="+mn-cs"/>
              </a:rPr>
              <a:t>ấn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vào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Join a game </a:t>
            </a:r>
            <a:r>
              <a:rPr lang="en-US" sz="3600" b="1" dirty="0" err="1">
                <a:latin typeface="+mn-lt"/>
                <a:cs typeface="+mn-cs"/>
              </a:rPr>
              <a:t>bên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góc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phải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phía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trên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màn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hình</a:t>
            </a:r>
            <a:r>
              <a:rPr lang="en-US" sz="3600" b="1" dirty="0">
                <a:latin typeface="+mn-lt"/>
                <a:cs typeface="+mn-cs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+mn-lt"/>
              <a:cs typeface="+mn-cs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 err="1">
                <a:latin typeface="+mn-lt"/>
                <a:cs typeface="+mn-cs"/>
              </a:rPr>
              <a:t>Nhập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mã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(game code)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màn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+mn-lt"/>
                <a:cs typeface="+mn-cs"/>
              </a:rPr>
              <a:t>cô</a:t>
            </a:r>
            <a:r>
              <a:rPr lang="en-US" sz="3600" b="1" dirty="0">
                <a:latin typeface="+mn-lt"/>
                <a:cs typeface="+mn-cs"/>
              </a:rPr>
              <a:t>. 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3600" b="1" dirty="0" err="1">
                <a:latin typeface="+mn-lt"/>
                <a:cs typeface="+mn-cs"/>
              </a:rPr>
              <a:t>Khi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cô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ra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hiệu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lệnh</a:t>
            </a:r>
            <a:r>
              <a:rPr lang="en-US" sz="3600" b="1" dirty="0">
                <a:latin typeface="+mn-lt"/>
                <a:cs typeface="+mn-cs"/>
              </a:rPr>
              <a:t> Start, </a:t>
            </a:r>
            <a:r>
              <a:rPr lang="en-US" sz="3600" b="1" dirty="0" err="1">
                <a:latin typeface="+mn-lt"/>
                <a:cs typeface="+mn-cs"/>
              </a:rPr>
              <a:t>chúng</a:t>
            </a:r>
            <a:r>
              <a:rPr lang="en-US" sz="3600" b="1" dirty="0">
                <a:latin typeface="+mn-lt"/>
                <a:cs typeface="+mn-cs"/>
              </a:rPr>
              <a:t> ta </a:t>
            </a:r>
            <a:r>
              <a:rPr lang="en-US" sz="3600" b="1" dirty="0" err="1">
                <a:latin typeface="+mn-lt"/>
                <a:cs typeface="+mn-cs"/>
              </a:rPr>
              <a:t>bắt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đầu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chơi</a:t>
            </a:r>
            <a:r>
              <a:rPr lang="en-US" sz="3600" b="1" dirty="0">
                <a:latin typeface="+mn-lt"/>
                <a:cs typeface="+mn-cs"/>
              </a:rPr>
              <a:t> </a:t>
            </a:r>
            <a:r>
              <a:rPr lang="en-US" sz="3600" b="1" dirty="0" err="1">
                <a:latin typeface="+mn-lt"/>
                <a:cs typeface="+mn-cs"/>
              </a:rPr>
              <a:t>nhé</a:t>
            </a:r>
            <a:r>
              <a:rPr lang="en-US" sz="3600" b="1" dirty="0">
                <a:latin typeface="+mn-lt"/>
                <a:cs typeface="+mn-cs"/>
              </a:rPr>
              <a:t>!</a:t>
            </a:r>
            <a:endParaRPr lang="en-US" sz="3600" dirty="0">
              <a:cs typeface="Arial" charset="0"/>
            </a:endParaRPr>
          </a:p>
          <a:p>
            <a:pPr>
              <a:defRPr/>
            </a:pPr>
            <a:r>
              <a:rPr lang="en-US" sz="3600" dirty="0">
                <a:cs typeface="Arial" charset="0"/>
                <a:hlinkClick r:id="rId3"/>
              </a:rPr>
              <a:t>https://</a:t>
            </a:r>
            <a:r>
              <a:rPr lang="en-US" sz="3600" dirty="0" smtClean="0">
                <a:cs typeface="Arial" charset="0"/>
                <a:hlinkClick r:id="rId3"/>
              </a:rPr>
              <a:t>quizizz.com/admin/quiz/5e8fd5f2be2168001b75a92a/relative-</a:t>
            </a:r>
            <a:endParaRPr lang="en-US" sz="3600" b="1" dirty="0"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+mn-lt"/>
              <a:cs typeface="+mn-cs"/>
            </a:endParaRPr>
          </a:p>
        </p:txBody>
      </p:sp>
      <p:pic>
        <p:nvPicPr>
          <p:cNvPr id="6148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64"/>
          <a:stretch>
            <a:fillRect/>
          </a:stretch>
        </p:blipFill>
        <p:spPr bwMode="auto">
          <a:xfrm>
            <a:off x="4495800" y="2286000"/>
            <a:ext cx="26939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t="13251" b="73100"/>
          <a:stretch>
            <a:fillRect/>
          </a:stretch>
        </p:blipFill>
        <p:spPr bwMode="auto">
          <a:xfrm>
            <a:off x="2081213" y="3841750"/>
            <a:ext cx="348138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727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CÁCH NỐI 2 CÂU SỬ DỤNG ĐTQH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2 </a:t>
            </a:r>
            <a:r>
              <a:rPr lang="en-US" dirty="0" err="1" smtClean="0"/>
              <a:t>câu</a:t>
            </a:r>
            <a:r>
              <a:rPr lang="en-US" dirty="0" smtClean="0"/>
              <a:t>,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mệnh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mệnh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mệnh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+ ĐTQH+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( </a:t>
            </a:r>
            <a:r>
              <a:rPr lang="en-US" dirty="0" err="1" smtClean="0"/>
              <a:t>trừ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) 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. (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 love </a:t>
            </a:r>
            <a:r>
              <a:rPr lang="en-US" u="sng" dirty="0" smtClean="0">
                <a:solidFill>
                  <a:srgbClr val="FF0000"/>
                </a:solidFill>
              </a:rPr>
              <a:t>the boy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u="sng" dirty="0" smtClean="0">
                <a:solidFill>
                  <a:srgbClr val="FF0000"/>
                </a:solidFill>
              </a:rPr>
              <a:t>He</a:t>
            </a:r>
            <a:r>
              <a:rPr lang="en-US" dirty="0" smtClean="0">
                <a:solidFill>
                  <a:srgbClr val="FF0000"/>
                </a:solidFill>
              </a:rPr>
              <a:t> is standing over there.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=&gt; I love the boy who is standing over there.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8885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03"/>
            <a:ext cx="9144000" cy="6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6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75" y="134936"/>
            <a:ext cx="6096000" cy="809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944561"/>
            <a:ext cx="6584577" cy="584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99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MIND MAP RELATIVE CLAUSES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88" y="1566134"/>
            <a:ext cx="7086148" cy="4351338"/>
          </a:xfrm>
        </p:spPr>
      </p:pic>
    </p:spTree>
    <p:extLst>
      <p:ext uri="{BB962C8B-B14F-4D97-AF65-F5344CB8AC3E}">
        <p14:creationId xmlns:p14="http://schemas.microsoft.com/office/powerpoint/2010/main" val="22452499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Learn by heart the theory of relative clause.</a:t>
            </a:r>
          </a:p>
          <a:p>
            <a:r>
              <a:rPr lang="en-US" dirty="0" smtClean="0"/>
              <a:t>2. do again exercises in Quiz.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5315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412" y="803189"/>
            <a:ext cx="7920680" cy="29038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PERIOD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RELATIVE CLAUSES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1908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664" y="1"/>
            <a:ext cx="7886700" cy="1184856"/>
          </a:xfrm>
        </p:spPr>
        <p:txBody>
          <a:bodyPr/>
          <a:lstStyle/>
          <a:p>
            <a:pPr algn="ctr"/>
            <a:r>
              <a:rPr lang="en-US" b="1" dirty="0"/>
              <a:t>I. ĐỊNH NGHĨA: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687353"/>
            <a:ext cx="9144000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• MĐQH hay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còn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gọi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MĐ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tính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từ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MĐ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phụ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dùng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bổ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sung ý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nghĩa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một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đứng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trước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Ex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: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The man </a:t>
            </a:r>
            <a:r>
              <a:rPr kumimoji="0" lang="en-US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who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lives next door is very handsome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     (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Người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đàn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ông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sống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cạnh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nhà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tôi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rất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đẹp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trai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.)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• MĐQH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thường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được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bắt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đầu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bằng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các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ĐTQH or TTQH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  + ĐTQH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: 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who, whom, which, that, whose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   + TTQH: 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where, when, why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74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II. CÁC ĐẠI TỪ QUAN HỆ: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173" y="2054441"/>
            <a:ext cx="9115827" cy="38779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1.WHO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: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ĐTQH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thay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thế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cho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chỉ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người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đóng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chức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năng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câu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. Theo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sau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Who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phải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là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V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The man </a:t>
            </a:r>
            <a:r>
              <a:rPr kumimoji="0" lang="en-US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who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kumimoji="0" lang="en-US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</a:rPr>
              <a:t>met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73763"/>
                </a:solidFill>
                <a:effectLst/>
                <a:latin typeface="Tahoma" panose="020B0604030504040204" pitchFamily="34" charset="0"/>
              </a:rPr>
              <a:t> me at the airport gave me the money. </a:t>
            </a: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2.WHOM</a:t>
            </a:r>
            <a:r>
              <a:rPr lang="en-US" b="1" dirty="0">
                <a:latin typeface="Tahoma" panose="020B0604030504040204" pitchFamily="34" charset="0"/>
              </a:rPr>
              <a:t>: </a:t>
            </a:r>
            <a:r>
              <a:rPr lang="en-US" dirty="0" smtClean="0">
                <a:latin typeface="Tahoma" panose="020B0604030504040204" pitchFamily="34" charset="0"/>
              </a:rPr>
              <a:t>ĐTQH </a:t>
            </a:r>
            <a:r>
              <a:rPr lang="en-US" dirty="0" err="1">
                <a:latin typeface="Tahoma" panose="020B0604030504040204" pitchFamily="34" charset="0"/>
              </a:rPr>
              <a:t>t</a:t>
            </a:r>
            <a:r>
              <a:rPr lang="en-US" dirty="0" err="1" smtClean="0">
                <a:latin typeface="Tahoma" panose="020B0604030504040204" pitchFamily="34" charset="0"/>
              </a:rPr>
              <a:t>hay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thế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cho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N </a:t>
            </a:r>
            <a:r>
              <a:rPr lang="en-US" dirty="0" err="1">
                <a:latin typeface="Tahoma" panose="020B0604030504040204" pitchFamily="34" charset="0"/>
              </a:rPr>
              <a:t>chỉ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người</a:t>
            </a:r>
            <a:r>
              <a:rPr lang="en-US" dirty="0">
                <a:latin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</a:rPr>
              <a:t>đóng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chức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năng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trong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câu</a:t>
            </a:r>
            <a:r>
              <a:rPr lang="en-US" dirty="0">
                <a:latin typeface="Tahoma" panose="020B0604030504040204" pitchFamily="34" charset="0"/>
              </a:rPr>
              <a:t>. Theo </a:t>
            </a:r>
            <a:r>
              <a:rPr lang="en-US" dirty="0" err="1">
                <a:latin typeface="Tahoma" panose="020B0604030504040204" pitchFamily="34" charset="0"/>
              </a:rPr>
              <a:t>sau</a:t>
            </a:r>
            <a:r>
              <a:rPr lang="en-US" dirty="0">
                <a:latin typeface="Tahoma" panose="020B0604030504040204" pitchFamily="34" charset="0"/>
              </a:rPr>
              <a:t> </a:t>
            </a:r>
            <a:r>
              <a:rPr lang="en-US" i="1" dirty="0">
                <a:solidFill>
                  <a:srgbClr val="FF0000"/>
                </a:solidFill>
                <a:latin typeface="Tahoma" panose="020B0604030504040204" pitchFamily="34" charset="0"/>
              </a:rPr>
              <a:t>Whom</a:t>
            </a:r>
            <a:r>
              <a:rPr lang="en-US" dirty="0">
                <a:latin typeface="Tahoma" panose="020B0604030504040204" pitchFamily="34" charset="0"/>
              </a:rPr>
              <a:t> </a:t>
            </a:r>
            <a:r>
              <a:rPr lang="en-US" dirty="0" err="1">
                <a:latin typeface="Tahoma" panose="020B0604030504040204" pitchFamily="34" charset="0"/>
              </a:rPr>
              <a:t>phải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S +V</a:t>
            </a:r>
            <a:r>
              <a:rPr lang="en-US" dirty="0" smtClean="0">
                <a:latin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dirty="0">
                <a:latin typeface="Tahoma" panose="020B0604030504040204" pitchFamily="34" charset="0"/>
              </a:rPr>
              <a:t>Ex: The woman whom you saw yesterday is my </a:t>
            </a:r>
            <a:r>
              <a:rPr lang="en-US" dirty="0" smtClean="0">
                <a:latin typeface="Tahoma" panose="020B0604030504040204" pitchFamily="34" charset="0"/>
              </a:rPr>
              <a:t>aunt.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1363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0" y="-45551"/>
            <a:ext cx="9144000" cy="68326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3.WHICH</a:t>
            </a:r>
            <a:r>
              <a:rPr lang="en-US" b="1" dirty="0">
                <a:latin typeface="Tahoma" panose="020B0604030504040204" pitchFamily="34" charset="0"/>
              </a:rPr>
              <a:t>: </a:t>
            </a:r>
            <a:r>
              <a:rPr lang="en-US" dirty="0" smtClean="0">
                <a:latin typeface="Tahoma" panose="020B0604030504040204" pitchFamily="34" charset="0"/>
              </a:rPr>
              <a:t>ĐTQH </a:t>
            </a:r>
            <a:r>
              <a:rPr lang="en-US" dirty="0" err="1" smtClean="0">
                <a:latin typeface="Tahoma" panose="020B0604030504040204" pitchFamily="34" charset="0"/>
              </a:rPr>
              <a:t>thay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thế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cho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N </a:t>
            </a:r>
            <a:r>
              <a:rPr lang="en-US" dirty="0" err="1" smtClean="0">
                <a:latin typeface="Tahoma" panose="020B0604030504040204" pitchFamily="34" charset="0"/>
              </a:rPr>
              <a:t>chỉ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vật</a:t>
            </a:r>
            <a:r>
              <a:rPr lang="en-US" dirty="0">
                <a:latin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</a:rPr>
              <a:t>đóng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chức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năng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S or O </a:t>
            </a:r>
            <a:r>
              <a:rPr lang="en-US" dirty="0" err="1">
                <a:latin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câu</a:t>
            </a:r>
            <a:r>
              <a:rPr lang="en-US" dirty="0">
                <a:latin typeface="Tahoma" panose="020B0604030504040204" pitchFamily="34" charset="0"/>
              </a:rPr>
              <a:t>. </a:t>
            </a:r>
            <a:r>
              <a:rPr lang="en-US" dirty="0" err="1">
                <a:latin typeface="Tahoma" panose="020B0604030504040204" pitchFamily="34" charset="0"/>
              </a:rPr>
              <a:t>Vì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vậy</a:t>
            </a:r>
            <a:r>
              <a:rPr lang="en-US" dirty="0">
                <a:latin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</a:rPr>
              <a:t>sau</a:t>
            </a:r>
            <a:r>
              <a:rPr lang="en-US" dirty="0">
                <a:latin typeface="Tahoma" panose="020B0604030504040204" pitchFamily="34" charset="0"/>
              </a:rPr>
              <a:t> Which </a:t>
            </a:r>
            <a:r>
              <a:rPr lang="en-US" dirty="0" err="1">
                <a:latin typeface="Tahoma" panose="020B0604030504040204" pitchFamily="34" charset="0"/>
              </a:rPr>
              <a:t>có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thể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V, S+V</a:t>
            </a:r>
            <a:endParaRPr lang="en-US" dirty="0">
              <a:latin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ahoma" panose="020B0604030504040204" pitchFamily="34" charset="0"/>
              </a:rPr>
              <a:t>Ex: The pencil </a:t>
            </a:r>
            <a:r>
              <a:rPr lang="en-US" sz="2400" b="1" i="1" dirty="0">
                <a:solidFill>
                  <a:srgbClr val="FF0000"/>
                </a:solidFill>
                <a:latin typeface="Tahoma" panose="020B0604030504040204" pitchFamily="34" charset="0"/>
              </a:rPr>
              <a:t>which</a:t>
            </a:r>
            <a:r>
              <a:rPr lang="en-US" sz="2400" dirty="0">
                <a:latin typeface="Tahoma" panose="020B0604030504040204" pitchFamily="34" charset="0"/>
              </a:rPr>
              <a:t> is in your pocket belongs to me</a:t>
            </a:r>
            <a:r>
              <a:rPr lang="en-US" sz="2400" dirty="0" smtClean="0">
                <a:latin typeface="Tahoma" panose="020B060403050404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       The dress </a:t>
            </a:r>
            <a:r>
              <a:rPr lang="en-US" sz="2400" b="1" i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which</a:t>
            </a:r>
            <a:r>
              <a:rPr lang="en-US" sz="2400" dirty="0" smtClean="0">
                <a:latin typeface="Tahoma" panose="020B0604030504040204" pitchFamily="34" charset="0"/>
              </a:rPr>
              <a:t> I bought yesterday is very beautiful.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4.THAT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: ĐTQH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hệ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thay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thế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cho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cả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người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lẫn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vật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,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đóng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bất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cứ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chức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năng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nào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và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có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thể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thay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thế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cho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rgbClr val="073763"/>
                </a:solidFill>
                <a:latin typeface="Tahoma" panose="020B0604030504040204" pitchFamily="34" charset="0"/>
              </a:rPr>
              <a:t>cả</a:t>
            </a:r>
            <a:r>
              <a:rPr lang="en-US" sz="2400" dirty="0">
                <a:solidFill>
                  <a:srgbClr val="073763"/>
                </a:solidFill>
                <a:latin typeface="Tahoma" panose="020B0604030504040204" pitchFamily="34" charset="0"/>
              </a:rPr>
              <a:t> </a:t>
            </a:r>
            <a:r>
              <a:rPr lang="en-US" sz="2400" i="1" dirty="0">
                <a:solidFill>
                  <a:srgbClr val="FF0000"/>
                </a:solidFill>
                <a:latin typeface="Tahoma" panose="020B0604030504040204" pitchFamily="34" charset="0"/>
              </a:rPr>
              <a:t>who, whom, which</a:t>
            </a: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.</a:t>
            </a:r>
            <a:endParaRPr lang="en-US" sz="2400" dirty="0"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u="sng" dirty="0">
                <a:latin typeface="Tahoma" panose="020B0604030504040204" pitchFamily="34" charset="0"/>
              </a:rPr>
              <a:t>Ex</a:t>
            </a:r>
            <a:r>
              <a:rPr lang="en-US" sz="2400" dirty="0">
                <a:latin typeface="Tahoma" panose="020B0604030504040204" pitchFamily="34" charset="0"/>
              </a:rPr>
              <a:t>: 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i="1" dirty="0" smtClean="0">
                <a:solidFill>
                  <a:srgbClr val="073763"/>
                </a:solidFill>
                <a:latin typeface="Tahoma" panose="020B0604030504040204" pitchFamily="34" charset="0"/>
              </a:rPr>
              <a:t>This </a:t>
            </a: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is the book </a:t>
            </a:r>
            <a:r>
              <a:rPr lang="en-US" sz="2400" b="1" i="1" u="sng" dirty="0">
                <a:solidFill>
                  <a:srgbClr val="FF0000"/>
                </a:solidFill>
                <a:latin typeface="Tahoma" panose="020B0604030504040204" pitchFamily="34" charset="0"/>
              </a:rPr>
              <a:t>that</a:t>
            </a: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 I like best</a:t>
            </a:r>
            <a:r>
              <a:rPr lang="en-US" sz="2400" i="1" dirty="0" smtClean="0">
                <a:solidFill>
                  <a:srgbClr val="073763"/>
                </a:solidFill>
                <a:latin typeface="Tahoma" panose="020B0604030504040204" pitchFamily="34" charset="0"/>
              </a:rPr>
              <a:t>.</a:t>
            </a:r>
            <a:endParaRPr lang="en-US" sz="2400" i="1" dirty="0">
              <a:solidFill>
                <a:srgbClr val="073763"/>
              </a:solidFill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sz="2400" i="1" dirty="0" smtClean="0">
                <a:solidFill>
                  <a:srgbClr val="073763"/>
                </a:solidFill>
                <a:latin typeface="Tahoma" panose="020B0604030504040204" pitchFamily="34" charset="0"/>
              </a:rPr>
              <a:t>      My </a:t>
            </a: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father is the person </a:t>
            </a:r>
            <a:r>
              <a:rPr lang="en-US" sz="2400" b="1" i="1" u="sng" dirty="0">
                <a:solidFill>
                  <a:srgbClr val="FF0000"/>
                </a:solidFill>
                <a:latin typeface="Tahoma" panose="020B0604030504040204" pitchFamily="34" charset="0"/>
              </a:rPr>
              <a:t>that</a:t>
            </a:r>
            <a:r>
              <a:rPr lang="en-US" sz="2400" i="1" dirty="0">
                <a:solidFill>
                  <a:srgbClr val="073763"/>
                </a:solidFill>
                <a:latin typeface="Tahoma" panose="020B0604030504040204" pitchFamily="34" charset="0"/>
              </a:rPr>
              <a:t> I admire most</a:t>
            </a:r>
            <a:r>
              <a:rPr lang="en-US" sz="2400" i="1" dirty="0" smtClean="0">
                <a:solidFill>
                  <a:srgbClr val="073763"/>
                </a:solidFill>
                <a:latin typeface="Tahoma" panose="020B0604030504040204" pitchFamily="34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5.WHOSE</a:t>
            </a:r>
            <a:r>
              <a:rPr lang="en-US" sz="2400" b="1" dirty="0">
                <a:latin typeface="Tahoma" panose="020B0604030504040204" pitchFamily="34" charset="0"/>
              </a:rPr>
              <a:t>:</a:t>
            </a:r>
            <a:r>
              <a:rPr lang="en-US" sz="2400" dirty="0">
                <a:latin typeface="Tahoma" panose="020B0604030504040204" pitchFamily="34" charset="0"/>
              </a:rPr>
              <a:t>ĐTQH </a:t>
            </a:r>
            <a:r>
              <a:rPr lang="en-US" sz="2400" dirty="0" err="1">
                <a:latin typeface="Tahoma" panose="020B0604030504040204" pitchFamily="34" charset="0"/>
              </a:rPr>
              <a:t>thay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thế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cho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u="sng" dirty="0">
                <a:latin typeface="Tahoma" panose="020B0604030504040204" pitchFamily="34" charset="0"/>
              </a:rPr>
              <a:t>N </a:t>
            </a:r>
            <a:r>
              <a:rPr lang="en-US" sz="2400" u="sng" dirty="0" err="1">
                <a:latin typeface="Tahoma" panose="020B0604030504040204" pitchFamily="34" charset="0"/>
              </a:rPr>
              <a:t>chỉ</a:t>
            </a:r>
            <a:r>
              <a:rPr lang="en-US" sz="2400" u="sng" dirty="0">
                <a:latin typeface="Tahoma" panose="020B0604030504040204" pitchFamily="34" charset="0"/>
              </a:rPr>
              <a:t> </a:t>
            </a:r>
            <a:r>
              <a:rPr lang="en-US" sz="2400" u="sng" dirty="0" err="1">
                <a:latin typeface="Tahoma" panose="020B0604030504040204" pitchFamily="34" charset="0"/>
              </a:rPr>
              <a:t>sự</a:t>
            </a:r>
            <a:r>
              <a:rPr lang="en-US" sz="2400" u="sng" dirty="0">
                <a:latin typeface="Tahoma" panose="020B0604030504040204" pitchFamily="34" charset="0"/>
              </a:rPr>
              <a:t> </a:t>
            </a:r>
            <a:r>
              <a:rPr lang="en-US" sz="2400" u="sng" dirty="0" err="1">
                <a:latin typeface="Tahoma" panose="020B0604030504040204" pitchFamily="34" charset="0"/>
              </a:rPr>
              <a:t>sở</a:t>
            </a:r>
            <a:r>
              <a:rPr lang="en-US" sz="2400" u="sng" dirty="0">
                <a:latin typeface="Tahoma" panose="020B0604030504040204" pitchFamily="34" charset="0"/>
              </a:rPr>
              <a:t> </a:t>
            </a:r>
            <a:r>
              <a:rPr lang="en-US" sz="2400" u="sng" dirty="0" err="1">
                <a:latin typeface="Tahoma" panose="020B0604030504040204" pitchFamily="34" charset="0"/>
              </a:rPr>
              <a:t>hữu</a:t>
            </a:r>
            <a:r>
              <a:rPr lang="en-US" sz="2400" u="sng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của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người</a:t>
            </a:r>
            <a:r>
              <a:rPr lang="en-US" sz="2400" dirty="0">
                <a:latin typeface="Tahoma" panose="020B0604030504040204" pitchFamily="34" charset="0"/>
              </a:rPr>
              <a:t> hay </a:t>
            </a:r>
            <a:r>
              <a:rPr lang="en-US" sz="2400" dirty="0" err="1">
                <a:latin typeface="Tahoma" panose="020B0604030504040204" pitchFamily="34" charset="0"/>
              </a:rPr>
              <a:t>vật</a:t>
            </a:r>
            <a:r>
              <a:rPr lang="en-US" sz="2400" dirty="0">
                <a:latin typeface="Tahoma" panose="020B0604030504040204" pitchFamily="34" charset="0"/>
              </a:rPr>
              <a:t>. </a:t>
            </a:r>
            <a:r>
              <a:rPr lang="en-US" sz="2400" dirty="0" err="1">
                <a:latin typeface="Tahoma" panose="020B0604030504040204" pitchFamily="34" charset="0"/>
              </a:rPr>
              <a:t>Sau</a:t>
            </a:r>
            <a:r>
              <a:rPr lang="en-US" sz="2400" dirty="0">
                <a:latin typeface="Tahoma" panose="020B0604030504040204" pitchFamily="34" charset="0"/>
              </a:rPr>
              <a:t> </a:t>
            </a:r>
            <a:r>
              <a:rPr lang="en-US" sz="2400" b="1" i="1" dirty="0">
                <a:solidFill>
                  <a:srgbClr val="FF0000"/>
                </a:solidFill>
                <a:latin typeface="Tahoma" panose="020B0604030504040204" pitchFamily="34" charset="0"/>
              </a:rPr>
              <a:t>Whose</a:t>
            </a:r>
            <a:r>
              <a:rPr lang="en-US" sz="2400" dirty="0">
                <a:latin typeface="Tahoma" panose="020B0604030504040204" pitchFamily="34" charset="0"/>
              </a:rPr>
              <a:t> </a:t>
            </a:r>
            <a:r>
              <a:rPr lang="en-US" sz="2400" dirty="0" err="1">
                <a:latin typeface="Tahoma" panose="020B0604030504040204" pitchFamily="34" charset="0"/>
              </a:rPr>
              <a:t>luôn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là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một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ahoma" panose="020B0604030504040204" pitchFamily="34" charset="0"/>
              </a:rPr>
              <a:t>N</a:t>
            </a:r>
            <a:r>
              <a:rPr lang="en-US" sz="2400" dirty="0" err="1">
                <a:latin typeface="Tahoma" panose="020B0604030504040204" pitchFamily="34" charset="0"/>
              </a:rPr>
              <a:t>.</a:t>
            </a:r>
            <a:r>
              <a:rPr lang="en-US" sz="2400" b="1" i="1" dirty="0" err="1">
                <a:latin typeface="Tahoma" panose="020B0604030504040204" pitchFamily="34" charset="0"/>
              </a:rPr>
              <a:t>Whose</a:t>
            </a:r>
            <a:r>
              <a:rPr lang="en-US" sz="2400" b="1" i="1" dirty="0">
                <a:latin typeface="Tahoma" panose="020B0604030504040204" pitchFamily="34" charset="0"/>
              </a:rPr>
              <a:t> = of which</a:t>
            </a:r>
            <a:endParaRPr lang="en-US" sz="2400" dirty="0"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b="1" u="sng" dirty="0">
                <a:latin typeface="Tahoma" panose="020B0604030504040204" pitchFamily="34" charset="0"/>
              </a:rPr>
              <a:t>Ex</a:t>
            </a:r>
            <a:r>
              <a:rPr lang="en-US" sz="2400" dirty="0">
                <a:latin typeface="Tahoma" panose="020B0604030504040204" pitchFamily="34" charset="0"/>
              </a:rPr>
              <a:t>: </a:t>
            </a:r>
            <a:r>
              <a:rPr lang="en-US" sz="2400" i="1" dirty="0">
                <a:latin typeface="Tahoma" panose="020B0604030504040204" pitchFamily="34" charset="0"/>
              </a:rPr>
              <a:t>That is the man </a:t>
            </a:r>
            <a:r>
              <a:rPr lang="en-US" sz="2400" b="1" i="1" u="sng" dirty="0">
                <a:solidFill>
                  <a:srgbClr val="FF0000"/>
                </a:solidFill>
                <a:latin typeface="Tahoma" panose="020B0604030504040204" pitchFamily="34" charset="0"/>
              </a:rPr>
              <a:t>whose</a:t>
            </a:r>
            <a:r>
              <a:rPr lang="en-US" sz="2400" i="1" dirty="0">
                <a:latin typeface="Tahoma" panose="020B0604030504040204" pitchFamily="34" charset="0"/>
              </a:rPr>
              <a:t> </a:t>
            </a:r>
            <a:r>
              <a:rPr lang="en-US" sz="2400" i="1" dirty="0">
                <a:solidFill>
                  <a:srgbClr val="0070C0"/>
                </a:solidFill>
                <a:latin typeface="Tahoma" panose="020B0604030504040204" pitchFamily="34" charset="0"/>
              </a:rPr>
              <a:t>wallet</a:t>
            </a:r>
            <a:r>
              <a:rPr lang="en-US" sz="2400" i="1" dirty="0">
                <a:latin typeface="Tahoma" panose="020B0604030504040204" pitchFamily="34" charset="0"/>
              </a:rPr>
              <a:t> was stolen.</a:t>
            </a:r>
            <a:endParaRPr lang="en-US" sz="2400" dirty="0"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459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108" y="0"/>
            <a:ext cx="7886700" cy="9144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III.CÁC </a:t>
            </a:r>
            <a:r>
              <a:rPr lang="en-US" b="1" dirty="0">
                <a:solidFill>
                  <a:srgbClr val="0070C0"/>
                </a:solidFill>
              </a:rPr>
              <a:t>TRẠNG TỪ QUAN </a:t>
            </a:r>
            <a:r>
              <a:rPr lang="en-US" b="1" dirty="0" smtClean="0">
                <a:solidFill>
                  <a:srgbClr val="0070C0"/>
                </a:solidFill>
              </a:rPr>
              <a:t>HỆ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032817"/>
            <a:ext cx="9144001" cy="60939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1.WHERE</a:t>
            </a:r>
            <a:r>
              <a:rPr lang="en-US" sz="2400" b="1" dirty="0">
                <a:latin typeface="Tahoma" panose="020B0604030504040204" pitchFamily="34" charset="0"/>
              </a:rPr>
              <a:t>: </a:t>
            </a:r>
            <a:r>
              <a:rPr lang="en-US" sz="2400" dirty="0" smtClean="0">
                <a:latin typeface="Tahoma" panose="020B0604030504040204" pitchFamily="34" charset="0"/>
              </a:rPr>
              <a:t>TTQH </a:t>
            </a:r>
            <a:r>
              <a:rPr lang="en-US" sz="2400" dirty="0" err="1" smtClean="0">
                <a:latin typeface="Tahoma" panose="020B0604030504040204" pitchFamily="34" charset="0"/>
              </a:rPr>
              <a:t>thay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thế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cho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N </a:t>
            </a:r>
            <a:r>
              <a:rPr lang="en-US" sz="2400" dirty="0" err="1">
                <a:latin typeface="Tahoma" panose="020B0604030504040204" pitchFamily="34" charset="0"/>
              </a:rPr>
              <a:t>chỉ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nơi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chốn</a:t>
            </a:r>
            <a:r>
              <a:rPr lang="en-US" sz="2400" dirty="0">
                <a:latin typeface="Tahoma" panose="020B0604030504040204" pitchFamily="34" charset="0"/>
              </a:rPr>
              <a:t>. </a:t>
            </a:r>
            <a:r>
              <a:rPr lang="en-US" sz="2400" dirty="0" err="1">
                <a:latin typeface="Tahoma" panose="020B0604030504040204" pitchFamily="34" charset="0"/>
              </a:rPr>
              <a:t>Sau</a:t>
            </a:r>
            <a:r>
              <a:rPr lang="en-US" sz="2400" dirty="0">
                <a:latin typeface="Tahoma" panose="020B0604030504040204" pitchFamily="34" charset="0"/>
              </a:rPr>
              <a:t> Where </a:t>
            </a:r>
            <a:r>
              <a:rPr lang="en-US" sz="2400" dirty="0" err="1">
                <a:latin typeface="Tahoma" panose="020B0604030504040204" pitchFamily="34" charset="0"/>
              </a:rPr>
              <a:t>là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Clause. Where </a:t>
            </a:r>
            <a:r>
              <a:rPr lang="en-US" sz="2400" dirty="0">
                <a:latin typeface="Tahoma" panose="020B0604030504040204" pitchFamily="34" charset="0"/>
              </a:rPr>
              <a:t>= </a:t>
            </a:r>
            <a:r>
              <a:rPr lang="en-US" sz="2400" dirty="0" err="1" smtClean="0">
                <a:latin typeface="Tahoma" panose="020B0604030504040204" pitchFamily="34" charset="0"/>
              </a:rPr>
              <a:t>giới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từ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chỉ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nơi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chốn</a:t>
            </a:r>
            <a:r>
              <a:rPr lang="en-US" sz="2400" dirty="0">
                <a:latin typeface="Tahoma" panose="020B0604030504040204" pitchFamily="34" charset="0"/>
              </a:rPr>
              <a:t> + </a:t>
            </a:r>
            <a:r>
              <a:rPr lang="en-US" sz="2400" dirty="0" smtClean="0">
                <a:latin typeface="Tahoma" panose="020B0604030504040204" pitchFamily="34" charset="0"/>
              </a:rPr>
              <a:t>which (in</a:t>
            </a:r>
            <a:r>
              <a:rPr lang="en-US" sz="2400" dirty="0">
                <a:latin typeface="Tahoma" panose="020B0604030504040204" pitchFamily="34" charset="0"/>
              </a:rPr>
              <a:t>, on, at, </a:t>
            </a:r>
            <a:r>
              <a:rPr lang="en-US" sz="2400" dirty="0" smtClean="0">
                <a:latin typeface="Tahoma" panose="020B0604030504040204" pitchFamily="34" charset="0"/>
              </a:rPr>
              <a:t>from…)</a:t>
            </a:r>
            <a:endParaRPr lang="en-US" sz="2400" dirty="0">
              <a:latin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     Ex</a:t>
            </a:r>
            <a:r>
              <a:rPr lang="en-US" sz="2400" dirty="0">
                <a:latin typeface="Tahoma" panose="020B0604030504040204" pitchFamily="34" charset="0"/>
              </a:rPr>
              <a:t>: I went back to the village </a:t>
            </a:r>
            <a:r>
              <a:rPr lang="en-US" sz="2400" i="1" dirty="0">
                <a:solidFill>
                  <a:srgbClr val="FF0000"/>
                </a:solidFill>
                <a:latin typeface="Tahoma" panose="020B0604030504040204" pitchFamily="34" charset="0"/>
              </a:rPr>
              <a:t>where</a:t>
            </a:r>
            <a:r>
              <a:rPr lang="en-US" sz="2400" dirty="0">
                <a:latin typeface="Tahoma" panose="020B0604030504040204" pitchFamily="34" charset="0"/>
              </a:rPr>
              <a:t> I was born</a:t>
            </a:r>
            <a:r>
              <a:rPr lang="en-US" sz="2400" dirty="0" smtClean="0">
                <a:latin typeface="Tahoma" panose="020B060403050404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 Note: </a:t>
            </a:r>
            <a:r>
              <a:rPr lang="en-US" sz="2400" dirty="0" err="1" smtClean="0">
                <a:latin typeface="Tahoma" panose="020B0604030504040204" pitchFamily="34" charset="0"/>
              </a:rPr>
              <a:t>Pbiệt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giữa</a:t>
            </a:r>
            <a:r>
              <a:rPr lang="en-US" sz="2400" dirty="0">
                <a:latin typeface="Tahoma" panose="020B0604030504040204" pitchFamily="34" charset="0"/>
              </a:rPr>
              <a:t> Which </a:t>
            </a:r>
            <a:r>
              <a:rPr lang="en-US" sz="2400" dirty="0" err="1">
                <a:latin typeface="Tahoma" panose="020B0604030504040204" pitchFamily="34" charset="0"/>
              </a:rPr>
              <a:t>và</a:t>
            </a:r>
            <a:r>
              <a:rPr lang="en-US" sz="2400" dirty="0">
                <a:latin typeface="Tahoma" panose="020B0604030504040204" pitchFamily="34" charset="0"/>
              </a:rPr>
              <a:t> Where </a:t>
            </a:r>
            <a:r>
              <a:rPr lang="en-US" sz="2400" dirty="0" err="1">
                <a:latin typeface="Tahoma" panose="020B0604030504040204" pitchFamily="34" charset="0"/>
              </a:rPr>
              <a:t>trong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</a:rPr>
              <a:t>clause </a:t>
            </a:r>
            <a:r>
              <a:rPr lang="en-US" sz="2400" dirty="0" err="1">
                <a:latin typeface="Tahoma" panose="020B0604030504040204" pitchFamily="34" charset="0"/>
              </a:rPr>
              <a:t>khi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đều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chỉ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nchốn</a:t>
            </a:r>
            <a:r>
              <a:rPr lang="en-US" sz="2400" dirty="0">
                <a:latin typeface="Tahoma" panose="020B0604030504040204" pitchFamily="34" charset="0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ahoma" panose="020B0604030504040204" pitchFamily="34" charset="0"/>
              </a:rPr>
              <a:t>• </a:t>
            </a:r>
            <a:r>
              <a:rPr lang="en-US" sz="2400" dirty="0" err="1">
                <a:latin typeface="Tahoma" panose="020B0604030504040204" pitchFamily="34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 Where </a:t>
            </a:r>
            <a:r>
              <a:rPr lang="en-US" sz="2400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clause</a:t>
            </a:r>
            <a:r>
              <a:rPr lang="en-US" sz="2400" dirty="0" smtClean="0">
                <a:latin typeface="Tahoma" panose="020B0604030504040204" pitchFamily="34" charset="0"/>
              </a:rPr>
              <a:t>(S+V)/ </a:t>
            </a:r>
            <a:r>
              <a:rPr lang="en-US" sz="2400" dirty="0" err="1" smtClean="0">
                <a:latin typeface="Tahoma" panose="020B0604030504040204" pitchFamily="34" charset="0"/>
              </a:rPr>
              <a:t>Sau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Which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V</a:t>
            </a:r>
            <a:r>
              <a:rPr lang="en-US" sz="2400" dirty="0" smtClean="0">
                <a:latin typeface="Tahoma" panose="020B0604030504040204" pitchFamily="34" charset="0"/>
              </a:rPr>
              <a:t>. </a:t>
            </a:r>
            <a:r>
              <a:rPr lang="en-US" sz="2400" dirty="0">
                <a:latin typeface="Tahoma" panose="020B0604030504040204" pitchFamily="34" charset="0"/>
              </a:rPr>
              <a:t>(Which + V</a:t>
            </a:r>
            <a:r>
              <a:rPr lang="en-US" sz="2400" dirty="0" smtClean="0">
                <a:latin typeface="Tahoma" panose="020B0604030504040204" pitchFamily="34" charset="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2.WHEN</a:t>
            </a:r>
            <a:r>
              <a:rPr lang="en-US" sz="2400" b="1" dirty="0" smtClean="0">
                <a:latin typeface="Tahoma" panose="020B0604030504040204" pitchFamily="34" charset="0"/>
              </a:rPr>
              <a:t>: </a:t>
            </a:r>
            <a:r>
              <a:rPr lang="en-US" sz="2400" dirty="0" smtClean="0">
                <a:latin typeface="Tahoma" panose="020B0604030504040204" pitchFamily="34" charset="0"/>
              </a:rPr>
              <a:t>TTQH </a:t>
            </a:r>
            <a:r>
              <a:rPr lang="en-US" sz="2400" dirty="0" err="1">
                <a:latin typeface="Tahoma" panose="020B0604030504040204" pitchFamily="34" charset="0"/>
              </a:rPr>
              <a:t>thay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cho</a:t>
            </a:r>
            <a:r>
              <a:rPr lang="en-US" sz="2400" dirty="0">
                <a:latin typeface="Tahoma" panose="020B0604030504040204" pitchFamily="34" charset="0"/>
              </a:rPr>
              <a:t> N </a:t>
            </a:r>
            <a:r>
              <a:rPr lang="en-US" sz="2400" dirty="0" err="1">
                <a:latin typeface="Tahoma" panose="020B0604030504040204" pitchFamily="34" charset="0"/>
              </a:rPr>
              <a:t>chỉ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thời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gian</a:t>
            </a:r>
            <a:r>
              <a:rPr lang="en-US" sz="2400" dirty="0">
                <a:latin typeface="Tahoma" panose="020B0604030504040204" pitchFamily="34" charset="0"/>
              </a:rPr>
              <a:t>.(time</a:t>
            </a:r>
            <a:r>
              <a:rPr lang="en-US" sz="2400" dirty="0" smtClean="0">
                <a:latin typeface="Tahoma" panose="020B0604030504040204" pitchFamily="34" charset="0"/>
              </a:rPr>
              <a:t>, day, year…)</a:t>
            </a:r>
            <a:endParaRPr lang="en-US" sz="2400" dirty="0">
              <a:latin typeface="Tahoma" panose="020B060403050404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       Ex</a:t>
            </a:r>
            <a:r>
              <a:rPr lang="en-US" sz="2400" dirty="0">
                <a:latin typeface="Tahoma" panose="020B0604030504040204" pitchFamily="34" charset="0"/>
              </a:rPr>
              <a:t>: I remember the day </a:t>
            </a:r>
            <a:r>
              <a:rPr lang="en-US" sz="2400" i="1" dirty="0">
                <a:solidFill>
                  <a:srgbClr val="FF0000"/>
                </a:solidFill>
                <a:latin typeface="Tahoma" panose="020B0604030504040204" pitchFamily="34" charset="0"/>
              </a:rPr>
              <a:t>when</a:t>
            </a:r>
            <a:r>
              <a:rPr lang="en-US" sz="2400" dirty="0">
                <a:latin typeface="Tahoma" panose="020B0604030504040204" pitchFamily="34" charset="0"/>
              </a:rPr>
              <a:t> I won the game.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FF0000"/>
                </a:solidFill>
                <a:latin typeface="Tahoma" panose="020B0604030504040204" pitchFamily="34" charset="0"/>
              </a:rPr>
              <a:t>3.WHY</a:t>
            </a:r>
            <a:r>
              <a:rPr lang="en-US" sz="2400" b="1" dirty="0" smtClean="0">
                <a:latin typeface="Tahoma" panose="020B0604030504040204" pitchFamily="34" charset="0"/>
              </a:rPr>
              <a:t>: </a:t>
            </a:r>
            <a:r>
              <a:rPr lang="en-US" sz="2400" dirty="0" smtClean="0">
                <a:latin typeface="Tahoma" panose="020B0604030504040204" pitchFamily="34" charset="0"/>
              </a:rPr>
              <a:t>TTQH </a:t>
            </a:r>
            <a:r>
              <a:rPr lang="en-US" sz="2400" dirty="0" err="1">
                <a:latin typeface="Tahoma" panose="020B0604030504040204" pitchFamily="34" charset="0"/>
              </a:rPr>
              <a:t>thay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thế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cho</a:t>
            </a:r>
            <a:r>
              <a:rPr lang="en-US" sz="2400" dirty="0">
                <a:latin typeface="Tahoma" panose="020B0604030504040204" pitchFamily="34" charset="0"/>
              </a:rPr>
              <a:t> N </a:t>
            </a:r>
            <a:r>
              <a:rPr lang="en-US" sz="2400" dirty="0" err="1">
                <a:latin typeface="Tahoma" panose="020B0604030504040204" pitchFamily="34" charset="0"/>
              </a:rPr>
              <a:t>từ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chỉ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lý</a:t>
            </a:r>
            <a:r>
              <a:rPr lang="en-US" sz="2400" dirty="0">
                <a:latin typeface="Tahoma" panose="020B0604030504040204" pitchFamily="34" charset="0"/>
              </a:rPr>
              <a:t> do or </a:t>
            </a:r>
            <a:r>
              <a:rPr lang="en-US" sz="2400" dirty="0" err="1" smtClean="0">
                <a:latin typeface="Tahoma" panose="020B0604030504040204" pitchFamily="34" charset="0"/>
              </a:rPr>
              <a:t>nguyên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</a:rPr>
              <a:t>nhân</a:t>
            </a:r>
            <a:r>
              <a:rPr lang="en-US" sz="2400" dirty="0">
                <a:latin typeface="Tahoma" panose="020B0604030504040204" pitchFamily="34" charset="0"/>
              </a:rPr>
              <a:t>, </a:t>
            </a:r>
            <a:r>
              <a:rPr lang="en-US" sz="2400" dirty="0" err="1">
                <a:latin typeface="Tahoma" panose="020B0604030504040204" pitchFamily="34" charset="0"/>
              </a:rPr>
              <a:t>thường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</a:rPr>
              <a:t>có</a:t>
            </a:r>
            <a:r>
              <a:rPr lang="en-US" sz="2400" dirty="0">
                <a:latin typeface="Tahoma" panose="020B0604030504040204" pitchFamily="34" charset="0"/>
              </a:rPr>
              <a:t> “cause, reason, a reason or the reason”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ahoma" panose="020B0604030504040204" pitchFamily="34" charset="0"/>
              </a:rPr>
              <a:t>       Ex</a:t>
            </a:r>
            <a:r>
              <a:rPr lang="en-US" sz="2400" dirty="0">
                <a:latin typeface="Tahoma" panose="020B0604030504040204" pitchFamily="34" charset="0"/>
              </a:rPr>
              <a:t>: She didn’t tell me the reason </a:t>
            </a:r>
            <a:r>
              <a:rPr lang="en-US" sz="2400" i="1" dirty="0">
                <a:solidFill>
                  <a:srgbClr val="FF0000"/>
                </a:solidFill>
                <a:latin typeface="Tahoma" panose="020B0604030504040204" pitchFamily="34" charset="0"/>
              </a:rPr>
              <a:t>why</a:t>
            </a:r>
            <a:r>
              <a:rPr lang="en-US" sz="2400" dirty="0">
                <a:latin typeface="Tahoma" panose="020B0604030504040204" pitchFamily="34" charset="0"/>
              </a:rPr>
              <a:t> she left me.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55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IV. </a:t>
            </a:r>
            <a:r>
              <a:rPr lang="vi-VN" sz="3600" b="1" dirty="0" smtClean="0"/>
              <a:t>Một </a:t>
            </a:r>
            <a:r>
              <a:rPr lang="vi-VN" sz="3600" b="1" dirty="0"/>
              <a:t>số lưu ý trong mệnh đề quan hệ</a:t>
            </a:r>
            <a:r>
              <a:rPr lang="vi-VN" sz="3600" dirty="0"/>
              <a:t/>
            </a:r>
            <a:br>
              <a:rPr lang="vi-VN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9977"/>
            <a:ext cx="7886700" cy="472698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vi-VN" sz="4500" b="1" dirty="0" smtClean="0">
                <a:latin typeface="+mj-lt"/>
              </a:rPr>
              <a:t>1</a:t>
            </a:r>
            <a:r>
              <a:rPr lang="vi-VN" sz="4500" b="1" dirty="0">
                <a:latin typeface="+mj-lt"/>
              </a:rPr>
              <a:t>. Nếu trong mệnh đề quan hệ có giới từ thì giới từ có thể đặt trước hoặc sau mệnh đề quan hệ (chỉ áp dụng với whom và which.)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Ex: Mr. Brown is a nice teacher. We studied with him last year.</a:t>
            </a:r>
          </a:p>
          <a:p>
            <a:pPr marL="457200" lvl="1" indent="0">
              <a:buNone/>
            </a:pPr>
            <a:r>
              <a:rPr lang="vi-VN" sz="4500" b="1" dirty="0">
                <a:solidFill>
                  <a:srgbClr val="FF0000"/>
                </a:solidFill>
                <a:latin typeface="+mj-lt"/>
              </a:rPr>
              <a:t>→ Mr. Brown, with whom we studied last year, is a nice teacher.</a:t>
            </a:r>
          </a:p>
          <a:p>
            <a:pPr marL="457200" lvl="1" indent="0">
              <a:buNone/>
            </a:pPr>
            <a:r>
              <a:rPr lang="vi-VN" sz="4500" b="1" dirty="0">
                <a:solidFill>
                  <a:srgbClr val="FF0000"/>
                </a:solidFill>
                <a:latin typeface="+mj-lt"/>
              </a:rPr>
              <a:t>→ Mr. Brown, whom we studied with last year, is a nice teacher.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2. Có thể dùng which thay cho cả mệnh đề đứng trước.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Ex: She can’t come to my birthday party. That makes me sad. </a:t>
            </a:r>
            <a:endParaRPr lang="en-US" sz="4500" b="1" dirty="0" smtClean="0">
              <a:latin typeface="+mj-lt"/>
            </a:endParaRPr>
          </a:p>
          <a:p>
            <a:pPr marL="0" indent="0">
              <a:buNone/>
            </a:pPr>
            <a:r>
              <a:rPr lang="vi-VN" sz="4500" b="1" dirty="0" smtClean="0">
                <a:solidFill>
                  <a:srgbClr val="FF0000"/>
                </a:solidFill>
                <a:latin typeface="+mj-lt"/>
              </a:rPr>
              <a:t>→ </a:t>
            </a:r>
            <a:r>
              <a:rPr lang="vi-VN" sz="4500" b="1" dirty="0">
                <a:solidFill>
                  <a:srgbClr val="FF0000"/>
                </a:solidFill>
                <a:latin typeface="+mj-lt"/>
              </a:rPr>
              <a:t>She can’t come to my birthday party, which makes me sad.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3. Ở vị trí túc từ, whom có thể được thay bằng who.</a:t>
            </a:r>
          </a:p>
          <a:p>
            <a:pPr marL="0" indent="0">
              <a:buNone/>
            </a:pPr>
            <a:r>
              <a:rPr lang="vi-VN" sz="4500" b="1" dirty="0">
                <a:solidFill>
                  <a:srgbClr val="FF0000"/>
                </a:solidFill>
                <a:latin typeface="+mj-lt"/>
              </a:rPr>
              <a:t>Ex: I’d like to talk to the man whom / who I met at your birthday party</a:t>
            </a:r>
            <a:r>
              <a:rPr lang="vi-VN" sz="4500" b="1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4. Trong mệnh đề quan hệ xác định , chúng ta có thể bỏ các đại từ quan hệ làm túc từ:whom, which.</a:t>
            </a:r>
          </a:p>
          <a:p>
            <a:pPr marL="0" indent="0">
              <a:buNone/>
            </a:pPr>
            <a:r>
              <a:rPr lang="vi-VN" sz="4500" b="1" dirty="0">
                <a:solidFill>
                  <a:srgbClr val="FF0000"/>
                </a:solidFill>
                <a:latin typeface="+mj-lt"/>
              </a:rPr>
              <a:t>Ex: The girl you met yesterday is my close friend. The book you lent me was very interesting</a:t>
            </a:r>
            <a:r>
              <a:rPr lang="vi-VN" sz="4500" b="1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vi-VN" sz="4500" b="1" dirty="0">
                <a:latin typeface="+mj-lt"/>
              </a:rPr>
              <a:t>5. Các cụm từ chỉ số lượng some of, both of, all of, neither of, many of, none of … có thể được dùng trước whom, which và whose.</a:t>
            </a:r>
          </a:p>
          <a:p>
            <a:pPr marL="0" indent="0">
              <a:buNone/>
            </a:pPr>
            <a:r>
              <a:rPr lang="vi-VN" sz="4500" b="1" dirty="0">
                <a:solidFill>
                  <a:srgbClr val="FF0000"/>
                </a:solidFill>
                <a:latin typeface="+mj-lt"/>
              </a:rPr>
              <a:t>Ex: I have two sisters, both of whom are students. She tried on three dresses, none of </a:t>
            </a:r>
            <a:endParaRPr lang="en-US" sz="4500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vi-VN" sz="4500" b="1" dirty="0" smtClean="0">
                <a:solidFill>
                  <a:srgbClr val="FF0000"/>
                </a:solidFill>
                <a:latin typeface="+mj-lt"/>
              </a:rPr>
              <a:t>which </a:t>
            </a:r>
            <a:r>
              <a:rPr lang="vi-VN" sz="4500" b="1" dirty="0">
                <a:solidFill>
                  <a:srgbClr val="FF0000"/>
                </a:solidFill>
                <a:latin typeface="+mj-lt"/>
              </a:rPr>
              <a:t>fitted 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150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1" y="-481914"/>
            <a:ext cx="8965517" cy="180747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V.CÁC </a:t>
            </a:r>
            <a:r>
              <a:rPr lang="en-US" sz="3200" b="1" dirty="0">
                <a:solidFill>
                  <a:srgbClr val="0070C0"/>
                </a:solidFill>
              </a:rPr>
              <a:t>LOẠI MỆNH ĐỀ QUAN </a:t>
            </a:r>
            <a:r>
              <a:rPr lang="en-US" sz="3200" b="1" dirty="0" smtClean="0">
                <a:solidFill>
                  <a:srgbClr val="0070C0"/>
                </a:solidFill>
              </a:rPr>
              <a:t>HỆ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-1" y="948691"/>
            <a:ext cx="9144000" cy="59093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indent="0">
              <a:lnSpc>
                <a:spcPct val="150000"/>
              </a:lnSpc>
              <a:buClrTx/>
              <a:buSzTx/>
              <a:buNone/>
              <a:tabLst/>
            </a:pPr>
            <a:r>
              <a:rPr lang="en-US" dirty="0" smtClean="0">
                <a:latin typeface="Tahoma" panose="020B0604030504040204" pitchFamily="34" charset="0"/>
              </a:rPr>
              <a:t>1.MĐQH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xác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định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</a:rPr>
              <a:t>(Defining </a:t>
            </a:r>
            <a:r>
              <a:rPr lang="en-US" dirty="0" smtClean="0">
                <a:latin typeface="Tahoma" panose="020B0604030504040204" pitchFamily="34" charset="0"/>
              </a:rPr>
              <a:t>relatives):</a:t>
            </a:r>
            <a:r>
              <a:rPr lang="en-US" dirty="0" err="1" smtClean="0">
                <a:latin typeface="Tahoma" panose="020B0604030504040204" pitchFamily="34" charset="0"/>
              </a:rPr>
              <a:t>Là</a:t>
            </a:r>
            <a:r>
              <a:rPr lang="en-US" dirty="0" smtClean="0">
                <a:latin typeface="Tahoma" panose="020B0604030504040204" pitchFamily="34" charset="0"/>
              </a:rPr>
              <a:t> MĐQH </a:t>
            </a:r>
            <a:r>
              <a:rPr lang="en-US" dirty="0" err="1">
                <a:latin typeface="Tahoma" panose="020B0604030504040204" pitchFamily="34" charset="0"/>
              </a:rPr>
              <a:t>dùng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cho</a:t>
            </a:r>
            <a:r>
              <a:rPr lang="en-US" dirty="0" smtClean="0">
                <a:latin typeface="Tahoma" panose="020B0604030504040204" pitchFamily="34" charset="0"/>
              </a:rPr>
              <a:t> N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Chưa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xác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định</a:t>
            </a:r>
            <a:r>
              <a:rPr lang="en-US" dirty="0">
                <a:latin typeface="Tahoma" panose="020B0604030504040204" pitchFamily="34" charset="0"/>
              </a:rPr>
              <a:t>. </a:t>
            </a:r>
            <a:r>
              <a:rPr lang="en-US" dirty="0" err="1">
                <a:latin typeface="Tahoma" panose="020B0604030504040204" pitchFamily="34" charset="0"/>
              </a:rPr>
              <a:t>Đây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MĐQH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cần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thiết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vì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N </a:t>
            </a:r>
            <a:r>
              <a:rPr lang="en-US" dirty="0" err="1" smtClean="0">
                <a:latin typeface="Tahoma" panose="020B0604030504040204" pitchFamily="34" charset="0"/>
              </a:rPr>
              <a:t>phtrước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chưa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xđịnh</a:t>
            </a:r>
            <a:r>
              <a:rPr lang="en-US" dirty="0">
                <a:latin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</a:rPr>
              <a:t>khcó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câu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sẽ</a:t>
            </a:r>
            <a:r>
              <a:rPr lang="en-US" dirty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kh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</a:rPr>
              <a:t>rõ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</a:rPr>
              <a:t>nghĩa</a:t>
            </a:r>
            <a:r>
              <a:rPr lang="en-US" dirty="0">
                <a:latin typeface="Tahoma" panose="020B0604030504040204" pitchFamily="34" charset="0"/>
              </a:rPr>
              <a:t>.</a:t>
            </a:r>
          </a:p>
          <a:p>
            <a:pPr marL="0" marR="0" indent="0" algn="just">
              <a:lnSpc>
                <a:spcPct val="150000"/>
              </a:lnSpc>
              <a:buClrTx/>
              <a:buSzTx/>
              <a:buNone/>
              <a:tabLst/>
            </a:pPr>
            <a:r>
              <a:rPr lang="en-US" dirty="0" smtClean="0">
                <a:latin typeface="Tahoma" panose="020B0604030504040204" pitchFamily="34" charset="0"/>
              </a:rPr>
              <a:t>The </a:t>
            </a:r>
            <a:r>
              <a:rPr lang="en-US" dirty="0">
                <a:latin typeface="Tahoma" panose="020B0604030504040204" pitchFamily="34" charset="0"/>
              </a:rPr>
              <a:t>man 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</a:rPr>
              <a:t>who met me at the airport</a:t>
            </a:r>
            <a:r>
              <a:rPr lang="en-US" dirty="0">
                <a:latin typeface="Tahoma" panose="020B0604030504040204" pitchFamily="34" charset="0"/>
              </a:rPr>
              <a:t> gave me the money</a:t>
            </a:r>
            <a:r>
              <a:rPr lang="en-US" dirty="0" smtClean="0">
                <a:latin typeface="Tahoma" panose="020B0604030504040204" pitchFamily="34" charset="0"/>
              </a:rPr>
              <a:t>.</a:t>
            </a:r>
          </a:p>
          <a:p>
            <a:pPr marL="0" marR="0" indent="0">
              <a:lnSpc>
                <a:spcPct val="150000"/>
              </a:lnSpc>
              <a:buClrTx/>
              <a:buSzTx/>
              <a:buNone/>
              <a:tabLst/>
            </a:pPr>
            <a:r>
              <a:rPr lang="en-US" dirty="0" smtClean="0">
                <a:latin typeface="Tahoma" panose="020B0604030504040204" pitchFamily="34" charset="0"/>
              </a:rPr>
              <a:t>2.MĐQH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không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xác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định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</a:rPr>
              <a:t>(Non-defining </a:t>
            </a:r>
            <a:r>
              <a:rPr lang="en-US" dirty="0">
                <a:latin typeface="Tahoma" panose="020B0604030504040204" pitchFamily="34" charset="0"/>
              </a:rPr>
              <a:t>relatives</a:t>
            </a:r>
            <a:r>
              <a:rPr lang="en-US" dirty="0" smtClean="0">
                <a:latin typeface="Tahoma" panose="020B0604030504040204" pitchFamily="34" charset="0"/>
              </a:rPr>
              <a:t>): </a:t>
            </a:r>
            <a:r>
              <a:rPr lang="en-US" dirty="0" err="1" smtClean="0">
                <a:latin typeface="Tahoma" panose="020B0604030504040204" pitchFamily="34" charset="0"/>
              </a:rPr>
              <a:t>là</a:t>
            </a:r>
            <a:r>
              <a:rPr lang="en-US" dirty="0" smtClean="0"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MĐQH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dùng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cho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N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Đã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xđịnh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.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Đây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là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MĐQH </a:t>
            </a:r>
            <a:r>
              <a:rPr lang="en-US" dirty="0" err="1">
                <a:solidFill>
                  <a:srgbClr val="FF0000"/>
                </a:solidFill>
                <a:latin typeface="Tahoma" panose="020B0604030504040204" pitchFamily="34" charset="0"/>
              </a:rPr>
              <a:t>kh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cthiết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vì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N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phía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trước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73763"/>
                </a:solidFill>
                <a:latin typeface="Tahoma" panose="020B0604030504040204" pitchFamily="34" charset="0"/>
              </a:rPr>
              <a:t>đã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xđịnh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,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kh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có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73763"/>
                </a:solidFill>
                <a:latin typeface="Tahoma" panose="020B0604030504040204" pitchFamily="34" charset="0"/>
              </a:rPr>
              <a:t>câu</a:t>
            </a:r>
            <a:r>
              <a:rPr lang="en-US" dirty="0" smtClean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vẫn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rõ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nghĩa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. MĐ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này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được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ngăn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cách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bởi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dấu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phẩy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.• MĐ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này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kh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73763"/>
                </a:solidFill>
                <a:latin typeface="Tahoma" panose="020B0604030504040204" pitchFamily="34" charset="0"/>
              </a:rPr>
              <a:t>đc</a:t>
            </a:r>
            <a:r>
              <a:rPr lang="en-US" dirty="0">
                <a:solidFill>
                  <a:srgbClr val="073763"/>
                </a:solidFill>
                <a:latin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73763"/>
                </a:solidFill>
                <a:latin typeface="Tahoma" panose="020B0604030504040204" pitchFamily="34" charset="0"/>
              </a:rPr>
              <a:t>dùng</a:t>
            </a:r>
            <a:r>
              <a:rPr lang="en-US" b="1" i="1" dirty="0" err="1" smtClean="0">
                <a:solidFill>
                  <a:srgbClr val="073763"/>
                </a:solidFill>
                <a:latin typeface="Tahoma" panose="020B0604030504040204" pitchFamily="34" charset="0"/>
              </a:rPr>
              <a:t>That</a:t>
            </a:r>
            <a:r>
              <a:rPr lang="en-US" b="1" i="1" dirty="0">
                <a:solidFill>
                  <a:srgbClr val="073763"/>
                </a:solidFill>
                <a:latin typeface="Tahoma" panose="020B0604030504040204" pitchFamily="34" charset="0"/>
              </a:rPr>
              <a:t>”</a:t>
            </a:r>
            <a:endParaRPr lang="en-US" dirty="0">
              <a:latin typeface="Tahoma" panose="020B0604030504040204" pitchFamily="34" charset="0"/>
            </a:endParaRPr>
          </a:p>
          <a:p>
            <a:pPr marL="0" marR="0" indent="0" algn="just">
              <a:lnSpc>
                <a:spcPct val="150000"/>
              </a:lnSpc>
              <a:buClrTx/>
              <a:buSzTx/>
              <a:buNone/>
              <a:tabLst/>
            </a:pPr>
            <a:endParaRPr lang="en-US" sz="3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27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108126"/>
            <a:ext cx="9144000" cy="24622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rgbClr val="FF0000"/>
                </a:solidFill>
                <a:latin typeface="Tahoma" panose="020B0604030504040204" pitchFamily="34" charset="0"/>
              </a:rPr>
              <a:t>PRACTICE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4000" dirty="0" smtClean="0">
                <a:solidFill>
                  <a:srgbClr val="0070C0"/>
                </a:solidFill>
                <a:latin typeface="Tahoma" panose="020B0604030504040204" pitchFamily="34" charset="0"/>
              </a:rPr>
              <a:t>        Ex1 </a:t>
            </a:r>
            <a:r>
              <a:rPr lang="en-US" sz="4000" dirty="0">
                <a:solidFill>
                  <a:srgbClr val="0070C0"/>
                </a:solidFill>
                <a:latin typeface="Tahoma" panose="020B0604030504040204" pitchFamily="34" charset="0"/>
              </a:rPr>
              <a:t>: </a:t>
            </a:r>
            <a:r>
              <a:rPr lang="en-US" sz="4000" dirty="0" smtClean="0">
                <a:solidFill>
                  <a:srgbClr val="0070C0"/>
                </a:solidFill>
                <a:latin typeface="Tahoma" panose="020B0604030504040204" pitchFamily="34" charset="0"/>
              </a:rPr>
              <a:t>Quizzes</a:t>
            </a:r>
            <a:endParaRPr lang="en-US" sz="40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solidFill>
                  <a:srgbClr val="0070C0"/>
                </a:solidFill>
                <a:latin typeface="Tahoma" panose="020B0604030504040204" pitchFamily="34" charset="0"/>
              </a:rPr>
              <a:t>Ex2 : Combine the sentences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23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306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     Qui định khi học tập online</vt:lpstr>
      <vt:lpstr>PERIOD 3   RELATIVE CLAUSES</vt:lpstr>
      <vt:lpstr>I. ĐỊNH NGHĨA:</vt:lpstr>
      <vt:lpstr>II. CÁC ĐẠI TỪ QUAN HỆ:</vt:lpstr>
      <vt:lpstr>PowerPoint Presentation</vt:lpstr>
      <vt:lpstr>III.CÁC TRẠNG TỪ QUAN HỆ</vt:lpstr>
      <vt:lpstr> IV. Một số lưu ý trong mệnh đề quan hệ </vt:lpstr>
      <vt:lpstr>V.CÁC LOẠI MỆNH ĐỀ QUAN HỆ</vt:lpstr>
      <vt:lpstr>PowerPoint Presentation</vt:lpstr>
      <vt:lpstr>PLAY A GAME !!!</vt:lpstr>
      <vt:lpstr> CÁCH NỐI 2 CÂU SỬ DỤNG ĐTQH</vt:lpstr>
      <vt:lpstr>PowerPoint Presentation</vt:lpstr>
      <vt:lpstr>PowerPoint Presentation</vt:lpstr>
      <vt:lpstr>MIND MAP RELATIVE CLAUSES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</dc:title>
  <dc:creator>Phạm Nhường</dc:creator>
  <cp:lastModifiedBy>TUYET</cp:lastModifiedBy>
  <cp:revision>29</cp:revision>
  <dcterms:created xsi:type="dcterms:W3CDTF">2017-03-31T03:32:20Z</dcterms:created>
  <dcterms:modified xsi:type="dcterms:W3CDTF">2020-04-16T15:19:30Z</dcterms:modified>
</cp:coreProperties>
</file>